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702DE-737F-4178-9D2A-C12D8A5B573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1E02A-E8A2-4880-A673-B917BA4BF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2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1E02A-E8A2-4880-A673-B917BA4BFA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26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10/7/2019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47800"/>
            <a:ext cx="7543800" cy="1828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Lesson 7: Communication Styles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76600"/>
            <a:ext cx="4495800" cy="1676400"/>
          </a:xfrm>
        </p:spPr>
        <p:txBody>
          <a:bodyPr>
            <a:normAutofit fontScale="92500" lnSpcReduction="10000"/>
          </a:bodyPr>
          <a:lstStyle/>
          <a:p>
            <a:r>
              <a:rPr lang="en-US" sz="2400" i="1" dirty="0"/>
              <a:t> “I know you believe you understand what you think I said; but, I am not sure you realize what </a:t>
            </a:r>
            <a:r>
              <a:rPr lang="en-US" sz="2400" i="1" dirty="0" smtClean="0"/>
              <a:t>you </a:t>
            </a:r>
            <a:r>
              <a:rPr lang="en-US" sz="2400" i="1" dirty="0"/>
              <a:t>heard is not what I meant.”</a:t>
            </a:r>
          </a:p>
          <a:p>
            <a:r>
              <a:rPr lang="en-US" sz="2400" i="1" dirty="0"/>
              <a:t>           </a:t>
            </a:r>
            <a:r>
              <a:rPr lang="en-US" sz="2400" i="1" dirty="0" smtClean="0"/>
              <a:t>-Mother</a:t>
            </a:r>
            <a:endParaRPr lang="en-US" sz="24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5" r="14606"/>
          <a:stretch/>
        </p:blipFill>
        <p:spPr>
          <a:xfrm>
            <a:off x="4953000" y="3276600"/>
            <a:ext cx="2743200" cy="297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6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are the four styles of </a:t>
            </a: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communication</a:t>
            </a:r>
            <a:r>
              <a:rPr lang="en-US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524000"/>
            <a:ext cx="42672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four basic types of </a:t>
            </a:r>
            <a:r>
              <a:rPr lang="en-US" dirty="0" smtClean="0"/>
              <a:t>communication:</a:t>
            </a:r>
            <a:endParaRPr lang="en-US" dirty="0"/>
          </a:p>
          <a:p>
            <a:pPr lvl="1"/>
            <a:r>
              <a:rPr lang="en-US" dirty="0" smtClean="0"/>
              <a:t>Aggressive</a:t>
            </a:r>
            <a:r>
              <a:rPr lang="en-US" dirty="0"/>
              <a:t>: “I win, you lose” (aims to </a:t>
            </a:r>
            <a:r>
              <a:rPr lang="en-US" u="sng" dirty="0"/>
              <a:t>invade, control</a:t>
            </a:r>
            <a:r>
              <a:rPr lang="en-US" dirty="0"/>
              <a:t>, take advantage)</a:t>
            </a:r>
          </a:p>
          <a:p>
            <a:pPr lvl="1"/>
            <a:r>
              <a:rPr lang="en-US" dirty="0" smtClean="0"/>
              <a:t>Passive</a:t>
            </a:r>
            <a:r>
              <a:rPr lang="en-US" dirty="0"/>
              <a:t>: “You lose, and it’s not my fault” (speaker allows others to control with </a:t>
            </a:r>
            <a:r>
              <a:rPr lang="en-US" u="sng" dirty="0"/>
              <a:t>speaker’s consent</a:t>
            </a:r>
            <a:r>
              <a:rPr lang="en-US" dirty="0"/>
              <a:t>).</a:t>
            </a:r>
          </a:p>
          <a:p>
            <a:pPr lvl="1"/>
            <a:r>
              <a:rPr lang="en-US" dirty="0" smtClean="0"/>
              <a:t>Passive</a:t>
            </a:r>
            <a:r>
              <a:rPr lang="en-US" dirty="0"/>
              <a:t>-Aggressive: “You lose, but I win—but you don’t know I win” (</a:t>
            </a:r>
            <a:r>
              <a:rPr lang="en-US" u="sng" dirty="0"/>
              <a:t>manipulate </a:t>
            </a:r>
            <a:r>
              <a:rPr lang="en-US" u="sng" dirty="0" smtClean="0"/>
              <a:t>others</a:t>
            </a:r>
            <a:r>
              <a:rPr lang="en-US" dirty="0" smtClean="0"/>
              <a:t> by </a:t>
            </a:r>
            <a:r>
              <a:rPr lang="en-US" dirty="0"/>
              <a:t>using direct and dishonest messages)</a:t>
            </a:r>
          </a:p>
          <a:p>
            <a:pPr lvl="1"/>
            <a:r>
              <a:rPr lang="en-US" dirty="0" smtClean="0"/>
              <a:t>Assertive</a:t>
            </a:r>
            <a:r>
              <a:rPr lang="en-US" dirty="0"/>
              <a:t>: “I win, you win” (expressing outwardly your thoughts, feelings beliefs and being open and direct)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676400"/>
            <a:ext cx="42545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3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are “You Messages?”</a:t>
            </a: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43358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</a:t>
            </a:r>
            <a:r>
              <a:rPr lang="en-US" dirty="0"/>
              <a:t>a leader you must learn the difference between “You Messages and “I Messages”</a:t>
            </a:r>
          </a:p>
          <a:p>
            <a:r>
              <a:rPr lang="en-US" dirty="0" smtClean="0"/>
              <a:t>“You </a:t>
            </a:r>
            <a:r>
              <a:rPr lang="en-US" dirty="0"/>
              <a:t>Messages” are at the heart of </a:t>
            </a:r>
            <a:r>
              <a:rPr lang="en-US" u="sng" dirty="0"/>
              <a:t>aggressive communication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seek to accuse, control and attack others.</a:t>
            </a:r>
          </a:p>
          <a:p>
            <a:pPr lvl="2"/>
            <a:r>
              <a:rPr lang="en-US" dirty="0" smtClean="0"/>
              <a:t>Example</a:t>
            </a:r>
            <a:r>
              <a:rPr lang="en-US" dirty="0"/>
              <a:t>: “Why did YOU fall behind on that report?”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123098"/>
            <a:ext cx="4806819" cy="308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07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are the five parts of 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 effective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“I Message?”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524000"/>
            <a:ext cx="4038600" cy="4419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must change your communication into the “I Message” format. (5 Steps)</a:t>
            </a:r>
          </a:p>
          <a:p>
            <a:pPr lvl="1"/>
            <a:r>
              <a:rPr lang="en-US" dirty="0" smtClean="0"/>
              <a:t>Explain </a:t>
            </a:r>
            <a:r>
              <a:rPr lang="en-US" dirty="0"/>
              <a:t>how you </a:t>
            </a:r>
            <a:r>
              <a:rPr lang="en-US" u="sng" dirty="0"/>
              <a:t>feel</a:t>
            </a:r>
            <a:r>
              <a:rPr lang="en-US" dirty="0"/>
              <a:t>. “I feel ...” (about your behavior)</a:t>
            </a:r>
          </a:p>
          <a:p>
            <a:pPr lvl="1"/>
            <a:r>
              <a:rPr lang="en-US" dirty="0" smtClean="0"/>
              <a:t>Explain </a:t>
            </a:r>
            <a:r>
              <a:rPr lang="en-US" dirty="0"/>
              <a:t>what you feel, “</a:t>
            </a:r>
            <a:r>
              <a:rPr lang="en-US" u="sng" dirty="0"/>
              <a:t>When you</a:t>
            </a:r>
            <a:r>
              <a:rPr lang="en-US" dirty="0"/>
              <a:t> ...” (do a particular thing)</a:t>
            </a:r>
          </a:p>
          <a:p>
            <a:pPr lvl="1"/>
            <a:r>
              <a:rPr lang="en-US" dirty="0" smtClean="0"/>
              <a:t>Explain </a:t>
            </a:r>
            <a:r>
              <a:rPr lang="en-US" dirty="0"/>
              <a:t>your “</a:t>
            </a:r>
            <a:r>
              <a:rPr lang="en-US" u="sng" dirty="0"/>
              <a:t>Because</a:t>
            </a:r>
            <a:r>
              <a:rPr lang="en-US" dirty="0"/>
              <a:t> ...” (reasons </a:t>
            </a:r>
            <a:r>
              <a:rPr lang="en-US" dirty="0" smtClean="0"/>
              <a:t>behind </a:t>
            </a:r>
            <a:r>
              <a:rPr lang="en-US" dirty="0"/>
              <a:t>your thoughts and feelings)</a:t>
            </a:r>
          </a:p>
          <a:p>
            <a:pPr lvl="1"/>
            <a:r>
              <a:rPr lang="en-US" dirty="0" smtClean="0"/>
              <a:t>Ask </a:t>
            </a:r>
            <a:r>
              <a:rPr lang="en-US" dirty="0"/>
              <a:t>“</a:t>
            </a:r>
            <a:r>
              <a:rPr lang="en-US" u="sng" dirty="0"/>
              <a:t>How they feel </a:t>
            </a:r>
            <a:r>
              <a:rPr lang="en-US" dirty="0"/>
              <a:t>...  ?”</a:t>
            </a:r>
          </a:p>
          <a:p>
            <a:pPr lvl="1"/>
            <a:r>
              <a:rPr lang="en-US" dirty="0" smtClean="0"/>
              <a:t>Discuss </a:t>
            </a:r>
            <a:r>
              <a:rPr lang="en-US" dirty="0"/>
              <a:t>how all of you can </a:t>
            </a:r>
            <a:r>
              <a:rPr lang="en-US" u="sng" dirty="0"/>
              <a:t>work </a:t>
            </a:r>
            <a:r>
              <a:rPr lang="en-US" u="sng" dirty="0" smtClean="0"/>
              <a:t>together</a:t>
            </a:r>
            <a:r>
              <a:rPr lang="en-US" dirty="0" smtClean="0"/>
              <a:t> </a:t>
            </a:r>
            <a:r>
              <a:rPr lang="en-US" dirty="0"/>
              <a:t>to solve the problem.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95582"/>
            <a:ext cx="302895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25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is validation and how do   </a:t>
            </a: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b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 </a:t>
            </a:r>
            <a:r>
              <a:rPr lang="en-US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use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657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To validate someone: The act of confirming or corroborating the </a:t>
            </a:r>
            <a:r>
              <a:rPr lang="en-US" u="sng" dirty="0"/>
              <a:t>meaningfulness</a:t>
            </a:r>
            <a:r>
              <a:rPr lang="en-US" dirty="0"/>
              <a:t> &amp; </a:t>
            </a:r>
            <a:r>
              <a:rPr lang="en-US" u="sng" dirty="0"/>
              <a:t>relevance</a:t>
            </a:r>
            <a:r>
              <a:rPr lang="en-US" dirty="0"/>
              <a:t> of that person.</a:t>
            </a:r>
          </a:p>
          <a:p>
            <a:r>
              <a:rPr lang="en-US" dirty="0" smtClean="0"/>
              <a:t>Validating </a:t>
            </a:r>
            <a:r>
              <a:rPr lang="en-US" dirty="0"/>
              <a:t>means to </a:t>
            </a:r>
            <a:r>
              <a:rPr lang="en-US" u="sng" dirty="0"/>
              <a:t>empathetically listen</a:t>
            </a:r>
            <a:r>
              <a:rPr lang="en-US" dirty="0"/>
              <a:t> (truly understanding).</a:t>
            </a:r>
          </a:p>
          <a:p>
            <a:r>
              <a:rPr lang="en-US" dirty="0" smtClean="0"/>
              <a:t>Practice </a:t>
            </a:r>
            <a:r>
              <a:rPr lang="en-US" u="sng" dirty="0"/>
              <a:t>active listening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able </a:t>
            </a:r>
            <a:r>
              <a:rPr lang="en-US" dirty="0"/>
              <a:t>to repeat back what is said.</a:t>
            </a:r>
          </a:p>
          <a:p>
            <a:r>
              <a:rPr lang="en-US" dirty="0" smtClean="0"/>
              <a:t>Respond </a:t>
            </a:r>
            <a:r>
              <a:rPr lang="en-US" dirty="0"/>
              <a:t>appropriately. </a:t>
            </a:r>
          </a:p>
          <a:p>
            <a:r>
              <a:rPr lang="en-US" dirty="0" smtClean="0"/>
              <a:t>Use </a:t>
            </a:r>
            <a:r>
              <a:rPr lang="en-US" dirty="0"/>
              <a:t>follow-up questions.</a:t>
            </a:r>
          </a:p>
          <a:p>
            <a:r>
              <a:rPr lang="en-US" dirty="0" smtClean="0"/>
              <a:t>People </a:t>
            </a:r>
            <a:r>
              <a:rPr lang="en-US" dirty="0"/>
              <a:t>may not remember what you said but they will remember </a:t>
            </a:r>
            <a:r>
              <a:rPr lang="en-US" u="sng" dirty="0"/>
              <a:t>how you made them feel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6309" y="6324600"/>
            <a:ext cx="21336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675" y="1600200"/>
            <a:ext cx="4505325" cy="298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35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are additional communication tools and rules?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0"/>
            <a:ext cx="44958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many communication rules and tools used to </a:t>
            </a:r>
            <a:r>
              <a:rPr lang="en-US" u="sng" dirty="0"/>
              <a:t>enhance</a:t>
            </a:r>
            <a:r>
              <a:rPr lang="en-US" dirty="0"/>
              <a:t> relationships.</a:t>
            </a:r>
          </a:p>
          <a:p>
            <a:pPr lvl="1"/>
            <a:r>
              <a:rPr lang="en-US" dirty="0" smtClean="0"/>
              <a:t>Avoid </a:t>
            </a:r>
            <a:r>
              <a:rPr lang="en-US" u="sng" dirty="0"/>
              <a:t>accusations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the person from the problem. </a:t>
            </a:r>
          </a:p>
          <a:p>
            <a:pPr lvl="1"/>
            <a:r>
              <a:rPr lang="en-US" dirty="0" smtClean="0"/>
              <a:t>Stay </a:t>
            </a:r>
            <a:r>
              <a:rPr lang="en-US" dirty="0"/>
              <a:t>away from </a:t>
            </a:r>
            <a:r>
              <a:rPr lang="en-US" u="sng" dirty="0"/>
              <a:t>absolutes</a:t>
            </a:r>
            <a:r>
              <a:rPr lang="en-US" dirty="0"/>
              <a:t>. There are always shades of grey. </a:t>
            </a:r>
          </a:p>
          <a:p>
            <a:pPr lvl="1"/>
            <a:r>
              <a:rPr lang="en-US" dirty="0" smtClean="0"/>
              <a:t>Don’t </a:t>
            </a:r>
            <a:r>
              <a:rPr lang="en-US" dirty="0"/>
              <a:t>make </a:t>
            </a:r>
            <a:r>
              <a:rPr lang="en-US" u="sng" dirty="0"/>
              <a:t>personal evaluations </a:t>
            </a:r>
            <a:r>
              <a:rPr lang="en-US" dirty="0"/>
              <a:t>of people.</a:t>
            </a:r>
          </a:p>
          <a:p>
            <a:r>
              <a:rPr lang="en-US" dirty="0" smtClean="0"/>
              <a:t>Cater </a:t>
            </a:r>
            <a:r>
              <a:rPr lang="en-US" dirty="0"/>
              <a:t>to an individual's “</a:t>
            </a:r>
            <a:r>
              <a:rPr lang="en-US" u="sng" dirty="0"/>
              <a:t>self-interest</a:t>
            </a:r>
            <a:r>
              <a:rPr lang="en-US" dirty="0"/>
              <a:t>.”</a:t>
            </a:r>
          </a:p>
          <a:p>
            <a:r>
              <a:rPr lang="en-US" dirty="0" smtClean="0"/>
              <a:t>Learn </a:t>
            </a:r>
            <a:r>
              <a:rPr lang="en-US" dirty="0"/>
              <a:t>to </a:t>
            </a:r>
            <a:r>
              <a:rPr lang="en-US" u="sng" dirty="0"/>
              <a:t>set limits</a:t>
            </a:r>
            <a:r>
              <a:rPr lang="en-US" dirty="0"/>
              <a:t>. They must understand what you can and cannot do for them.</a:t>
            </a:r>
          </a:p>
          <a:p>
            <a:r>
              <a:rPr lang="en-US" dirty="0" smtClean="0"/>
              <a:t>Set </a:t>
            </a:r>
            <a:r>
              <a:rPr lang="en-US" u="sng" dirty="0"/>
              <a:t>clear consequences</a:t>
            </a:r>
            <a:r>
              <a:rPr lang="en-US" dirty="0"/>
              <a:t> of their actions.</a:t>
            </a:r>
          </a:p>
          <a:p>
            <a:r>
              <a:rPr lang="en-US" dirty="0" smtClean="0"/>
              <a:t>Use </a:t>
            </a:r>
            <a:r>
              <a:rPr lang="en-US" dirty="0"/>
              <a:t>“</a:t>
            </a:r>
            <a:r>
              <a:rPr lang="en-US" u="sng" dirty="0"/>
              <a:t>and</a:t>
            </a:r>
            <a:r>
              <a:rPr lang="en-US" dirty="0"/>
              <a:t>” instead of “</a:t>
            </a:r>
            <a:r>
              <a:rPr lang="en-US" u="sng" dirty="0"/>
              <a:t>but</a:t>
            </a:r>
            <a:r>
              <a:rPr lang="en-US" dirty="0"/>
              <a:t>” in a conversation.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8" descr="conversatio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3733800" cy="397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94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9248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is effective communication?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3276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</a:t>
            </a:r>
            <a:r>
              <a:rPr lang="en-US" dirty="0"/>
              <a:t>: </a:t>
            </a:r>
            <a:r>
              <a:rPr lang="en-US" u="sng" dirty="0"/>
              <a:t>Any connection </a:t>
            </a:r>
            <a:r>
              <a:rPr lang="en-US" dirty="0"/>
              <a:t>between humans</a:t>
            </a:r>
          </a:p>
          <a:p>
            <a:r>
              <a:rPr lang="en-US" dirty="0" smtClean="0"/>
              <a:t>Both </a:t>
            </a:r>
            <a:r>
              <a:rPr lang="en-US" dirty="0"/>
              <a:t>“</a:t>
            </a:r>
            <a:r>
              <a:rPr lang="en-US" u="sng" dirty="0"/>
              <a:t>verbal</a:t>
            </a:r>
            <a:r>
              <a:rPr lang="en-US" dirty="0"/>
              <a:t>” &amp; “</a:t>
            </a:r>
            <a:r>
              <a:rPr lang="en-US" u="sng" dirty="0"/>
              <a:t>non-verbal</a:t>
            </a:r>
            <a:r>
              <a:rPr lang="en-US" dirty="0"/>
              <a:t>.”</a:t>
            </a:r>
          </a:p>
          <a:p>
            <a:r>
              <a:rPr lang="en-US" dirty="0" smtClean="0"/>
              <a:t>You </a:t>
            </a:r>
            <a:r>
              <a:rPr lang="en-US" dirty="0"/>
              <a:t>cannot “not” </a:t>
            </a:r>
            <a:r>
              <a:rPr lang="en-US" dirty="0" smtClean="0"/>
              <a:t>communicate.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are </a:t>
            </a:r>
            <a:r>
              <a:rPr lang="en-US" u="sng" dirty="0"/>
              <a:t>ALWAYS</a:t>
            </a:r>
            <a:r>
              <a:rPr lang="en-US" dirty="0"/>
              <a:t> communicating.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"/>
          <a:stretch/>
        </p:blipFill>
        <p:spPr>
          <a:xfrm>
            <a:off x="4227251" y="1492250"/>
            <a:ext cx="4013894" cy="346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8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are the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basic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levels of communication?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600200"/>
            <a:ext cx="3886200" cy="4800600"/>
          </a:xfrm>
        </p:spPr>
        <p:txBody>
          <a:bodyPr>
            <a:normAutofit fontScale="85000" lnSpcReduction="10000"/>
          </a:bodyPr>
          <a:lstStyle/>
          <a:p>
            <a:pPr marL="571500" indent="-457200"/>
            <a:r>
              <a:rPr lang="en-US" dirty="0" smtClean="0"/>
              <a:t>First </a:t>
            </a:r>
            <a:r>
              <a:rPr lang="en-US" dirty="0"/>
              <a:t>level: </a:t>
            </a:r>
            <a:r>
              <a:rPr lang="en-US" u="sng" dirty="0"/>
              <a:t>Cliché Conversation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casual exchange of information.</a:t>
            </a:r>
          </a:p>
          <a:p>
            <a:pPr lvl="1"/>
            <a:r>
              <a:rPr lang="en-US" dirty="0" smtClean="0"/>
              <a:t>Informal </a:t>
            </a:r>
            <a:r>
              <a:rPr lang="en-US" dirty="0"/>
              <a:t>talk. </a:t>
            </a:r>
          </a:p>
          <a:p>
            <a:pPr marL="571500" indent="-457200"/>
            <a:r>
              <a:rPr lang="en-US" dirty="0" smtClean="0"/>
              <a:t>Second </a:t>
            </a:r>
            <a:r>
              <a:rPr lang="en-US" dirty="0"/>
              <a:t>level: </a:t>
            </a:r>
            <a:r>
              <a:rPr lang="en-US" u="sng" dirty="0"/>
              <a:t>Fact Finding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simple exchange of information.</a:t>
            </a:r>
          </a:p>
          <a:p>
            <a:pPr marL="571500" indent="-457200"/>
            <a:r>
              <a:rPr lang="en-US" dirty="0" smtClean="0"/>
              <a:t>Third </a:t>
            </a:r>
            <a:r>
              <a:rPr lang="en-US" dirty="0"/>
              <a:t>level: </a:t>
            </a:r>
            <a:r>
              <a:rPr lang="en-US" u="sng" dirty="0"/>
              <a:t>Feelings</a:t>
            </a:r>
            <a:r>
              <a:rPr lang="en-US" dirty="0"/>
              <a:t> and </a:t>
            </a:r>
            <a:r>
              <a:rPr lang="en-US" u="sng" dirty="0"/>
              <a:t>emotions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Sharing </a:t>
            </a:r>
            <a:r>
              <a:rPr lang="en-US" dirty="0"/>
              <a:t>perceptions, feelings, judgments and beliefs about things. </a:t>
            </a:r>
          </a:p>
          <a:p>
            <a:pPr marL="571500" indent="-457200"/>
            <a:r>
              <a:rPr lang="en-US" dirty="0" smtClean="0"/>
              <a:t>Fourth </a:t>
            </a:r>
            <a:r>
              <a:rPr lang="en-US" dirty="0"/>
              <a:t>level: </a:t>
            </a:r>
            <a:r>
              <a:rPr lang="en-US" u="sng" dirty="0"/>
              <a:t>Peak Communication</a:t>
            </a:r>
            <a:r>
              <a:rPr lang="en-US" dirty="0"/>
              <a:t>.</a:t>
            </a:r>
          </a:p>
          <a:p>
            <a:pPr lvl="1"/>
            <a:r>
              <a:rPr lang="en-US" u="sng" dirty="0" smtClean="0"/>
              <a:t>Absolute </a:t>
            </a:r>
            <a:r>
              <a:rPr lang="en-US" u="sng" dirty="0"/>
              <a:t>openness</a:t>
            </a:r>
            <a:r>
              <a:rPr lang="en-US" dirty="0"/>
              <a:t> and honesty are approached.</a:t>
            </a:r>
          </a:p>
          <a:p>
            <a:pPr marL="571500" indent="-457200"/>
            <a:r>
              <a:rPr lang="en-US" dirty="0" smtClean="0"/>
              <a:t>Fifth - To </a:t>
            </a:r>
            <a:r>
              <a:rPr lang="en-US" dirty="0"/>
              <a:t>engage in the </a:t>
            </a:r>
            <a:r>
              <a:rPr lang="en-US" dirty="0" smtClean="0"/>
              <a:t>highest </a:t>
            </a:r>
            <a:r>
              <a:rPr lang="en-US" dirty="0"/>
              <a:t>level of communication, </a:t>
            </a:r>
            <a:r>
              <a:rPr lang="en-US" u="sng" dirty="0"/>
              <a:t>trust</a:t>
            </a:r>
            <a:r>
              <a:rPr lang="en-US" dirty="0"/>
              <a:t> and </a:t>
            </a:r>
            <a:r>
              <a:rPr lang="en-US" u="sng" dirty="0"/>
              <a:t>self-disclosure</a:t>
            </a:r>
            <a:r>
              <a:rPr lang="en-US" dirty="0"/>
              <a:t> are critical.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4191000" cy="278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50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are the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basic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levels of communication?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953000"/>
          </a:xfrm>
        </p:spPr>
        <p:txBody>
          <a:bodyPr>
            <a:normAutofit lnSpcReduction="10000"/>
          </a:bodyPr>
          <a:lstStyle/>
          <a:p>
            <a:pPr marL="571500" indent="-457200"/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u="sng" dirty="0"/>
              <a:t>risks</a:t>
            </a:r>
            <a:r>
              <a:rPr lang="en-US" dirty="0"/>
              <a:t> and </a:t>
            </a:r>
            <a:r>
              <a:rPr lang="en-US" u="sng" dirty="0"/>
              <a:t>returns</a:t>
            </a:r>
            <a:r>
              <a:rPr lang="en-US" dirty="0"/>
              <a:t> </a:t>
            </a:r>
            <a:r>
              <a:rPr lang="en-US" dirty="0" smtClean="0"/>
              <a:t>that come </a:t>
            </a:r>
            <a:r>
              <a:rPr lang="en-US" dirty="0"/>
              <a:t>from entering deep relationships. </a:t>
            </a:r>
            <a:r>
              <a:rPr lang="en-US" dirty="0" smtClean="0"/>
              <a:t>Self-disclosure </a:t>
            </a:r>
            <a:r>
              <a:rPr lang="en-US" dirty="0"/>
              <a:t>benefits include:</a:t>
            </a:r>
          </a:p>
          <a:p>
            <a:pPr lvl="1"/>
            <a:r>
              <a:rPr lang="en-US" dirty="0" smtClean="0"/>
              <a:t>Keener </a:t>
            </a:r>
            <a:r>
              <a:rPr lang="en-US" dirty="0"/>
              <a:t>awareness of self and improved ability to deal with problems.</a:t>
            </a:r>
          </a:p>
          <a:p>
            <a:pPr lvl="1"/>
            <a:r>
              <a:rPr lang="en-US" dirty="0" smtClean="0"/>
              <a:t>Improves </a:t>
            </a:r>
            <a:r>
              <a:rPr lang="en-US" dirty="0"/>
              <a:t>your communication and effectiveness.</a:t>
            </a:r>
          </a:p>
          <a:p>
            <a:pPr lvl="1"/>
            <a:r>
              <a:rPr lang="en-US" dirty="0" smtClean="0"/>
              <a:t>Develop </a:t>
            </a:r>
            <a:r>
              <a:rPr lang="en-US" dirty="0"/>
              <a:t>closer and meaningful relationships.</a:t>
            </a:r>
          </a:p>
          <a:p>
            <a:pPr lvl="1"/>
            <a:r>
              <a:rPr lang="en-US" dirty="0" smtClean="0"/>
              <a:t>Become </a:t>
            </a:r>
            <a:r>
              <a:rPr lang="en-US" dirty="0"/>
              <a:t>a </a:t>
            </a:r>
            <a:r>
              <a:rPr lang="en-US" u="sng" dirty="0"/>
              <a:t>healthier person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676400"/>
            <a:ext cx="3733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5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are the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 C’s of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communication?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953000"/>
          </a:xfrm>
        </p:spPr>
        <p:txBody>
          <a:bodyPr>
            <a:normAutofit fontScale="92500" lnSpcReduction="10000"/>
          </a:bodyPr>
          <a:lstStyle/>
          <a:p>
            <a:pPr marL="571500" indent="-457200"/>
            <a:r>
              <a:rPr lang="en-US" dirty="0" smtClean="0"/>
              <a:t>Clear</a:t>
            </a:r>
          </a:p>
          <a:p>
            <a:pPr marL="845820" lvl="1" indent="-457200"/>
            <a:r>
              <a:rPr lang="en-US" dirty="0" smtClean="0"/>
              <a:t>Goal or purpose</a:t>
            </a:r>
          </a:p>
          <a:p>
            <a:pPr marL="845820" lvl="1" indent="-457200"/>
            <a:r>
              <a:rPr lang="en-US" dirty="0" smtClean="0"/>
              <a:t>Easy to understand the meaning</a:t>
            </a:r>
          </a:p>
          <a:p>
            <a:pPr marL="571500" indent="-457200"/>
            <a:r>
              <a:rPr lang="en-US" dirty="0" smtClean="0"/>
              <a:t>Courteous</a:t>
            </a:r>
          </a:p>
          <a:p>
            <a:pPr marL="845820" lvl="1" indent="-457200"/>
            <a:r>
              <a:rPr lang="en-US" dirty="0" smtClean="0"/>
              <a:t>Friendly, open, honest</a:t>
            </a:r>
          </a:p>
          <a:p>
            <a:pPr marL="571500" indent="-457200"/>
            <a:r>
              <a:rPr lang="en-US" dirty="0" smtClean="0"/>
              <a:t>Concise</a:t>
            </a:r>
          </a:p>
          <a:p>
            <a:pPr marL="845820" lvl="1" indent="-457200"/>
            <a:r>
              <a:rPr lang="en-US" dirty="0" smtClean="0"/>
              <a:t>Stick to point</a:t>
            </a:r>
          </a:p>
          <a:p>
            <a:pPr marL="845820" lvl="1" indent="-457200"/>
            <a:r>
              <a:rPr lang="en-US" dirty="0" smtClean="0"/>
              <a:t>Avoid “filler words”</a:t>
            </a:r>
          </a:p>
          <a:p>
            <a:pPr marL="571500" indent="-457200"/>
            <a:r>
              <a:rPr lang="en-US" dirty="0" smtClean="0"/>
              <a:t>Complete</a:t>
            </a:r>
          </a:p>
          <a:p>
            <a:pPr marL="845820" lvl="1" indent="-457200"/>
            <a:r>
              <a:rPr lang="en-US" dirty="0" smtClean="0"/>
              <a:t>Has everything the audience needs to be informed</a:t>
            </a:r>
          </a:p>
          <a:p>
            <a:pPr marL="571500" indent="-457200"/>
            <a:r>
              <a:rPr lang="en-US" dirty="0" smtClean="0"/>
              <a:t>Correct</a:t>
            </a:r>
          </a:p>
          <a:p>
            <a:pPr marL="845820" lvl="1" indent="-457200"/>
            <a:r>
              <a:rPr lang="en-US" dirty="0" smtClean="0"/>
              <a:t>Fits your audience</a:t>
            </a:r>
          </a:p>
          <a:p>
            <a:pPr marL="845820" lvl="1" indent="-457200"/>
            <a:r>
              <a:rPr lang="en-US" dirty="0" smtClean="0"/>
              <a:t>Error free</a:t>
            </a:r>
          </a:p>
          <a:p>
            <a:pPr marL="571500" indent="-4572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https://static1.squarespace.com/static/544ed61fe4b03cb72febe780/t/5454ae75e4b03e44bada54fc/1414835835976/hand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188623"/>
            <a:ext cx="3721199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78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600200"/>
            <a:ext cx="4419600" cy="4800600"/>
          </a:xfrm>
        </p:spPr>
        <p:txBody>
          <a:bodyPr>
            <a:normAutofit fontScale="92500" lnSpcReduction="20000"/>
          </a:bodyPr>
          <a:lstStyle/>
          <a:p>
            <a:pPr marL="571500" indent="-457200"/>
            <a:r>
              <a:rPr lang="en-US" dirty="0" smtClean="0"/>
              <a:t>Non-verbal </a:t>
            </a:r>
            <a:r>
              <a:rPr lang="en-US" dirty="0"/>
              <a:t>communication comes in many </a:t>
            </a:r>
            <a:r>
              <a:rPr lang="en-US" u="sng" dirty="0"/>
              <a:t>forms</a:t>
            </a:r>
            <a:r>
              <a:rPr lang="en-US" dirty="0"/>
              <a:t> &amp; </a:t>
            </a:r>
            <a:r>
              <a:rPr lang="en-US" u="sng" dirty="0"/>
              <a:t>fashions</a:t>
            </a:r>
            <a:r>
              <a:rPr lang="en-US" dirty="0"/>
              <a:t>.</a:t>
            </a:r>
          </a:p>
          <a:p>
            <a:pPr marL="571500" indent="-457200"/>
            <a:r>
              <a:rPr lang="en-US" u="sng" dirty="0" smtClean="0"/>
              <a:t>75</a:t>
            </a:r>
            <a:r>
              <a:rPr lang="en-US" u="sng" dirty="0"/>
              <a:t>% - 90%</a:t>
            </a:r>
            <a:r>
              <a:rPr lang="en-US" dirty="0"/>
              <a:t> of communication is non-verbal-messages without words. </a:t>
            </a:r>
          </a:p>
          <a:p>
            <a:pPr marL="571500" indent="-457200"/>
            <a:r>
              <a:rPr lang="en-US" dirty="0" smtClean="0"/>
              <a:t>Used </a:t>
            </a:r>
            <a:r>
              <a:rPr lang="en-US" dirty="0"/>
              <a:t>to both </a:t>
            </a:r>
            <a:r>
              <a:rPr lang="en-US" u="sng" dirty="0"/>
              <a:t>validate</a:t>
            </a:r>
            <a:r>
              <a:rPr lang="en-US" dirty="0"/>
              <a:t> and </a:t>
            </a:r>
            <a:r>
              <a:rPr lang="en-US" u="sng" dirty="0"/>
              <a:t>refute</a:t>
            </a:r>
            <a:r>
              <a:rPr lang="en-US" dirty="0"/>
              <a:t> verbal communication.</a:t>
            </a:r>
          </a:p>
          <a:p>
            <a:pPr marL="571500" indent="-457200"/>
            <a:r>
              <a:rPr lang="en-US" dirty="0" smtClean="0"/>
              <a:t>Be </a:t>
            </a:r>
            <a:r>
              <a:rPr lang="en-US" dirty="0"/>
              <a:t>aware of the way you “look” and “present” yourself. The nature of your </a:t>
            </a:r>
            <a:r>
              <a:rPr lang="en-US" u="sng" dirty="0"/>
              <a:t>physical appearance</a:t>
            </a:r>
            <a:r>
              <a:rPr lang="en-US" dirty="0"/>
              <a:t> says how you want to be perceived.</a:t>
            </a:r>
          </a:p>
          <a:p>
            <a:pPr marL="571500" indent="-457200"/>
            <a:r>
              <a:rPr lang="en-US" u="sng" dirty="0" smtClean="0"/>
              <a:t>Facial </a:t>
            </a:r>
            <a:r>
              <a:rPr lang="en-US" u="sng" dirty="0"/>
              <a:t>expressions</a:t>
            </a:r>
            <a:r>
              <a:rPr lang="en-US" dirty="0"/>
              <a:t> is a key non-verbal medium. </a:t>
            </a:r>
          </a:p>
          <a:p>
            <a:pPr lvl="2"/>
            <a:r>
              <a:rPr lang="en-US" dirty="0" smtClean="0"/>
              <a:t>Cultural </a:t>
            </a:r>
            <a:r>
              <a:rPr lang="en-US" dirty="0"/>
              <a:t>vs. universal expressions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2454" y="304800"/>
            <a:ext cx="8596745" cy="76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is non-verbal communication?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7" b="2726"/>
          <a:stretch/>
        </p:blipFill>
        <p:spPr>
          <a:xfrm>
            <a:off x="533400" y="1600200"/>
            <a:ext cx="2847109" cy="412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3810000" cy="4876800"/>
          </a:xfrm>
        </p:spPr>
        <p:txBody>
          <a:bodyPr>
            <a:normAutofit/>
          </a:bodyPr>
          <a:lstStyle/>
          <a:p>
            <a:pPr marL="571500" indent="-457200"/>
            <a:r>
              <a:rPr lang="en-US" u="sng" dirty="0" smtClean="0"/>
              <a:t>Eye </a:t>
            </a:r>
            <a:r>
              <a:rPr lang="en-US" u="sng" dirty="0"/>
              <a:t>Contact</a:t>
            </a:r>
            <a:r>
              <a:rPr lang="en-US" dirty="0"/>
              <a:t> - We rarely use eye contact for extended periods of time.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can be a sign of attraction or hatred.</a:t>
            </a:r>
          </a:p>
          <a:p>
            <a:pPr marL="571500" indent="-457200"/>
            <a:r>
              <a:rPr lang="en-US" dirty="0" smtClean="0"/>
              <a:t>Women </a:t>
            </a:r>
            <a:r>
              <a:rPr lang="en-US" dirty="0"/>
              <a:t>make more </a:t>
            </a:r>
            <a:r>
              <a:rPr lang="en-US" u="sng" dirty="0"/>
              <a:t>eye contact</a:t>
            </a:r>
            <a:r>
              <a:rPr lang="en-US" dirty="0"/>
              <a:t> than men. </a:t>
            </a:r>
          </a:p>
          <a:p>
            <a:pPr lvl="1"/>
            <a:r>
              <a:rPr lang="en-US" dirty="0" smtClean="0"/>
              <a:t>Listeners </a:t>
            </a:r>
            <a:r>
              <a:rPr lang="en-US" dirty="0"/>
              <a:t>make more eye contact than speakers. 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/>
              <a:t>cultures use eye contact differently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42454" y="304800"/>
            <a:ext cx="8596745" cy="762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is non-verbal communication?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289" y="1447800"/>
            <a:ext cx="4357910" cy="290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30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295400"/>
            <a:ext cx="4648200" cy="4953000"/>
          </a:xfrm>
        </p:spPr>
        <p:txBody>
          <a:bodyPr>
            <a:normAutofit lnSpcReduction="10000"/>
          </a:bodyPr>
          <a:lstStyle/>
          <a:p>
            <a:pPr marL="571500" indent="-457200"/>
            <a:r>
              <a:rPr lang="en-US" dirty="0" smtClean="0"/>
              <a:t>Body </a:t>
            </a:r>
            <a:r>
              <a:rPr lang="en-US" dirty="0"/>
              <a:t>language is known as a </a:t>
            </a:r>
            <a:r>
              <a:rPr lang="en-US" u="sng" dirty="0"/>
              <a:t>kinesthetic code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Notice </a:t>
            </a:r>
            <a:r>
              <a:rPr lang="en-US" dirty="0"/>
              <a:t>gestures and acknowledge them, then ASK what the meaning is.</a:t>
            </a:r>
          </a:p>
          <a:p>
            <a:pPr lvl="1"/>
            <a:r>
              <a:rPr lang="en-US" dirty="0" smtClean="0"/>
              <a:t>Slumped </a:t>
            </a:r>
            <a:r>
              <a:rPr lang="en-US" dirty="0"/>
              <a:t>posture = low spirits.</a:t>
            </a:r>
          </a:p>
          <a:p>
            <a:pPr lvl="1"/>
            <a:r>
              <a:rPr lang="en-US" dirty="0" smtClean="0"/>
              <a:t>Good</a:t>
            </a:r>
            <a:r>
              <a:rPr lang="en-US" dirty="0"/>
              <a:t>, strong posture = high spirits.</a:t>
            </a:r>
          </a:p>
          <a:p>
            <a:pPr lvl="1"/>
            <a:r>
              <a:rPr lang="en-US" dirty="0" smtClean="0"/>
              <a:t>Leaning </a:t>
            </a:r>
            <a:r>
              <a:rPr lang="en-US" dirty="0"/>
              <a:t>forward = interest.</a:t>
            </a:r>
          </a:p>
          <a:p>
            <a:pPr lvl="1"/>
            <a:r>
              <a:rPr lang="en-US" dirty="0" smtClean="0"/>
              <a:t>Leaning </a:t>
            </a:r>
            <a:r>
              <a:rPr lang="en-US" dirty="0"/>
              <a:t>away = disinterested.</a:t>
            </a:r>
          </a:p>
          <a:p>
            <a:pPr lvl="1"/>
            <a:r>
              <a:rPr lang="en-US" dirty="0" smtClean="0"/>
              <a:t>Crossed </a:t>
            </a:r>
            <a:r>
              <a:rPr lang="en-US" dirty="0"/>
              <a:t>arms = sometimes may depict defensiveness.</a:t>
            </a:r>
          </a:p>
          <a:p>
            <a:pPr lvl="1"/>
            <a:r>
              <a:rPr lang="en-US" dirty="0" smtClean="0"/>
              <a:t>Uncrossed </a:t>
            </a:r>
            <a:r>
              <a:rPr lang="en-US" dirty="0"/>
              <a:t>arms = sometimes may be a willingness to listen.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u="sng" dirty="0"/>
              <a:t>thousands of body language cues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2454" y="304800"/>
            <a:ext cx="8596745" cy="76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is non-verbal communication?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2929563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9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2454" y="304800"/>
            <a:ext cx="8596745" cy="76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is non-verbal communication?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10000" cy="4876800"/>
          </a:xfrm>
        </p:spPr>
        <p:txBody>
          <a:bodyPr>
            <a:normAutofit fontScale="92500" lnSpcReduction="10000"/>
          </a:bodyPr>
          <a:lstStyle/>
          <a:p>
            <a:pPr marL="571500" indent="-457200"/>
            <a:r>
              <a:rPr lang="en-US" dirty="0" smtClean="0"/>
              <a:t>As </a:t>
            </a:r>
            <a:r>
              <a:rPr lang="en-US" dirty="0"/>
              <a:t>a leader, your goal is to seek out and pay attention to non-verbal signals and learn their meanings.</a:t>
            </a:r>
          </a:p>
          <a:p>
            <a:pPr lvl="1"/>
            <a:r>
              <a:rPr lang="en-US" u="sng" dirty="0" smtClean="0"/>
              <a:t>Proximity</a:t>
            </a:r>
            <a:r>
              <a:rPr lang="en-US" dirty="0" smtClean="0"/>
              <a:t> </a:t>
            </a:r>
            <a:r>
              <a:rPr lang="en-US" dirty="0"/>
              <a:t>(another non-verbal device):</a:t>
            </a:r>
          </a:p>
          <a:p>
            <a:pPr lvl="2"/>
            <a:r>
              <a:rPr lang="en-US" u="sng" dirty="0" smtClean="0"/>
              <a:t>0</a:t>
            </a:r>
            <a:r>
              <a:rPr lang="en-US" u="sng" dirty="0"/>
              <a:t>-18 inches </a:t>
            </a:r>
            <a:r>
              <a:rPr lang="en-US" dirty="0"/>
              <a:t>= intimate.</a:t>
            </a:r>
          </a:p>
          <a:p>
            <a:pPr lvl="2"/>
            <a:r>
              <a:rPr lang="en-US" u="sng" dirty="0" smtClean="0"/>
              <a:t>18</a:t>
            </a:r>
            <a:r>
              <a:rPr lang="en-US" u="sng" dirty="0"/>
              <a:t>” – 4’ </a:t>
            </a:r>
            <a:r>
              <a:rPr lang="en-US" dirty="0"/>
              <a:t>= normal personal space.</a:t>
            </a:r>
          </a:p>
          <a:p>
            <a:pPr lvl="2"/>
            <a:r>
              <a:rPr lang="en-US" u="sng" dirty="0" smtClean="0"/>
              <a:t>4</a:t>
            </a:r>
            <a:r>
              <a:rPr lang="en-US" u="sng" dirty="0"/>
              <a:t>’ – 12’ </a:t>
            </a:r>
            <a:r>
              <a:rPr lang="en-US" dirty="0"/>
              <a:t>= formal transactions.</a:t>
            </a:r>
          </a:p>
          <a:p>
            <a:pPr lvl="2"/>
            <a:r>
              <a:rPr lang="en-US" u="sng" dirty="0" smtClean="0"/>
              <a:t>More </a:t>
            </a:r>
            <a:r>
              <a:rPr lang="en-US" u="sng" dirty="0"/>
              <a:t>than 12 feet</a:t>
            </a:r>
            <a:r>
              <a:rPr lang="en-US" dirty="0"/>
              <a:t> apart represents a public forum.</a:t>
            </a:r>
          </a:p>
          <a:p>
            <a:pPr lvl="1"/>
            <a:r>
              <a:rPr lang="en-US" dirty="0" smtClean="0"/>
              <a:t>Summary</a:t>
            </a:r>
            <a:r>
              <a:rPr lang="en-US" dirty="0"/>
              <a:t>: It is difficult </a:t>
            </a:r>
            <a:r>
              <a:rPr lang="en-US" dirty="0" smtClean="0"/>
              <a:t>to </a:t>
            </a:r>
            <a:r>
              <a:rPr lang="en-US" u="sng" dirty="0"/>
              <a:t>interpret multiple  non-verbal cues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76400"/>
            <a:ext cx="3276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2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atch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7308</TotalTime>
  <Words>967</Words>
  <Application>Microsoft Office PowerPoint</Application>
  <PresentationFormat>On-screen Show (4:3)</PresentationFormat>
  <Paragraphs>121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Tw Cen MT</vt:lpstr>
      <vt:lpstr>Thatch</vt:lpstr>
      <vt:lpstr>Lesson 7: Communication Styles</vt:lpstr>
      <vt:lpstr>What is effective communication?</vt:lpstr>
      <vt:lpstr>What are the basic levels of communication?</vt:lpstr>
      <vt:lpstr>What are the basic levels of communication?</vt:lpstr>
      <vt:lpstr>What are the 5 C’s of communication?</vt:lpstr>
      <vt:lpstr>What is non-verbal communication?</vt:lpstr>
      <vt:lpstr>PowerPoint Presentation</vt:lpstr>
      <vt:lpstr>What is non-verbal communication?</vt:lpstr>
      <vt:lpstr>What is non-verbal communication?</vt:lpstr>
      <vt:lpstr>What are the four styles of  communication?</vt:lpstr>
      <vt:lpstr>What are “You Messages?”</vt:lpstr>
      <vt:lpstr>What are the five parts of an effective “I Message?”</vt:lpstr>
      <vt:lpstr>What is validation and how do       we use it?</vt:lpstr>
      <vt:lpstr>What are additional communication tools and rules?</vt:lpstr>
    </vt:vector>
  </TitlesOfParts>
  <Company>Utah Valley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7: Communication Styles</dc:title>
  <dc:creator>Windows User</dc:creator>
  <cp:lastModifiedBy>Derek Scoville</cp:lastModifiedBy>
  <cp:revision>29</cp:revision>
  <dcterms:created xsi:type="dcterms:W3CDTF">2012-01-04T20:55:44Z</dcterms:created>
  <dcterms:modified xsi:type="dcterms:W3CDTF">2019-10-10T16:04:17Z</dcterms:modified>
</cp:coreProperties>
</file>